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7" r:id="rId5"/>
    <p:sldId id="262" r:id="rId6"/>
    <p:sldId id="263" r:id="rId7"/>
    <p:sldId id="258" r:id="rId8"/>
    <p:sldId id="261" r:id="rId9"/>
    <p:sldId id="265" r:id="rId10"/>
    <p:sldId id="259" r:id="rId11"/>
    <p:sldId id="267" r:id="rId12"/>
    <p:sldId id="266" r:id="rId13"/>
    <p:sldId id="270" r:id="rId14"/>
    <p:sldId id="269" r:id="rId15"/>
    <p:sldId id="268" r:id="rId16"/>
    <p:sldId id="272" r:id="rId17"/>
    <p:sldId id="273" r:id="rId18"/>
    <p:sldId id="271" r:id="rId1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5785"/>
    <a:srgbClr val="0F30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90"/>
  </p:normalViewPr>
  <p:slideViewPr>
    <p:cSldViewPr snapToGrid="0" snapToObjects="1">
      <p:cViewPr>
        <p:scale>
          <a:sx n="128" d="100"/>
          <a:sy n="128" d="100"/>
        </p:scale>
        <p:origin x="66" y="11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477809"/>
            <a:ext cx="6578976" cy="1145894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767455"/>
            <a:ext cx="6578976" cy="532949"/>
          </a:xfrm>
        </p:spPr>
        <p:txBody>
          <a:bodyPr>
            <a:normAutofit/>
          </a:bodyPr>
          <a:lstStyle>
            <a:lvl1pPr marL="0" indent="0" algn="l">
              <a:buNone/>
              <a:defRPr sz="2000" b="0" i="0">
                <a:solidFill>
                  <a:srgbClr val="FFFFFF"/>
                </a:solidFill>
                <a:latin typeface="Calibri Light"/>
                <a:cs typeface="Calibri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7337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081" y="2128089"/>
            <a:ext cx="8226831" cy="562724"/>
          </a:xfrm>
        </p:spPr>
        <p:txBody>
          <a:bodyPr anchor="t"/>
          <a:lstStyle>
            <a:lvl1pPr algn="ctr">
              <a:defRPr sz="4000" b="0" cap="all">
                <a:solidFill>
                  <a:srgbClr val="0F3049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05208"/>
            <a:ext cx="7772400" cy="230667"/>
          </a:xfrm>
        </p:spPr>
        <p:txBody>
          <a:bodyPr anchor="b"/>
          <a:lstStyle>
            <a:lvl1pPr marL="0" indent="0" algn="ctr">
              <a:buNone/>
              <a:defRPr sz="2000" b="0" i="0">
                <a:solidFill>
                  <a:srgbClr val="235785"/>
                </a:solidFill>
                <a:latin typeface="Calibri Light"/>
                <a:cs typeface="Calibri Ligh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767263"/>
            <a:ext cx="2895600" cy="273844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4767263"/>
            <a:ext cx="382849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AF9C3D-4A0C-2C46-B327-D69AC28B88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354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6081" y="2477809"/>
            <a:ext cx="8226831" cy="562724"/>
          </a:xfrm>
        </p:spPr>
        <p:txBody>
          <a:bodyPr anchor="t"/>
          <a:lstStyle>
            <a:lvl1pPr algn="ctr">
              <a:defRPr sz="4000" b="0" cap="all">
                <a:solidFill>
                  <a:srgbClr val="0F3049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722313" y="3154928"/>
            <a:ext cx="7772400" cy="230667"/>
          </a:xfrm>
        </p:spPr>
        <p:txBody>
          <a:bodyPr anchor="b"/>
          <a:lstStyle>
            <a:lvl1pPr marL="0" indent="0" algn="ctr">
              <a:buNone/>
              <a:defRPr sz="2000" b="0" i="0">
                <a:solidFill>
                  <a:srgbClr val="235785"/>
                </a:solidFill>
                <a:latin typeface="Calibri Light"/>
                <a:cs typeface="Calibri Ligh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767263"/>
            <a:ext cx="2895600" cy="273844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4767263"/>
            <a:ext cx="382849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AF9C3D-4A0C-2C46-B327-D69AC28B88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6836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6081" y="2477809"/>
            <a:ext cx="8226831" cy="562724"/>
          </a:xfrm>
        </p:spPr>
        <p:txBody>
          <a:bodyPr anchor="t"/>
          <a:lstStyle>
            <a:lvl1pPr algn="ctr">
              <a:defRPr sz="4000" b="0" cap="all">
                <a:solidFill>
                  <a:srgbClr val="0F3049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722313" y="3154928"/>
            <a:ext cx="7772400" cy="230667"/>
          </a:xfrm>
        </p:spPr>
        <p:txBody>
          <a:bodyPr anchor="b"/>
          <a:lstStyle>
            <a:lvl1pPr marL="0" indent="0" algn="ctr">
              <a:buNone/>
              <a:defRPr sz="2000" b="0" i="0">
                <a:solidFill>
                  <a:srgbClr val="235785"/>
                </a:solidFill>
                <a:latin typeface="Calibri Light"/>
                <a:cs typeface="Calibri Ligh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767263"/>
            <a:ext cx="2895600" cy="273844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4767263"/>
            <a:ext cx="382849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AF9C3D-4A0C-2C46-B327-D69AC28B88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535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6081" y="2477809"/>
            <a:ext cx="8226831" cy="562724"/>
          </a:xfrm>
        </p:spPr>
        <p:txBody>
          <a:bodyPr anchor="t"/>
          <a:lstStyle>
            <a:lvl1pPr algn="ctr">
              <a:defRPr sz="4000" b="0" cap="all">
                <a:solidFill>
                  <a:srgbClr val="0F3049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722313" y="3154928"/>
            <a:ext cx="7772400" cy="230667"/>
          </a:xfrm>
        </p:spPr>
        <p:txBody>
          <a:bodyPr anchor="b"/>
          <a:lstStyle>
            <a:lvl1pPr marL="0" indent="0" algn="ctr">
              <a:buNone/>
              <a:defRPr sz="2000" b="0" i="0">
                <a:solidFill>
                  <a:srgbClr val="235785"/>
                </a:solidFill>
                <a:latin typeface="Calibri Light"/>
                <a:cs typeface="Calibri Ligh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767263"/>
            <a:ext cx="2895600" cy="273844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4767263"/>
            <a:ext cx="382849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AF9C3D-4A0C-2C46-B327-D69AC28B88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535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6081" y="2477809"/>
            <a:ext cx="8226831" cy="562724"/>
          </a:xfrm>
        </p:spPr>
        <p:txBody>
          <a:bodyPr anchor="t"/>
          <a:lstStyle>
            <a:lvl1pPr algn="ctr">
              <a:defRPr sz="4000" b="0" cap="all">
                <a:solidFill>
                  <a:srgbClr val="0F3049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722313" y="3154928"/>
            <a:ext cx="7772400" cy="230667"/>
          </a:xfrm>
        </p:spPr>
        <p:txBody>
          <a:bodyPr anchor="b"/>
          <a:lstStyle>
            <a:lvl1pPr marL="0" indent="0" algn="ctr">
              <a:buNone/>
              <a:defRPr sz="2000" b="0" i="0">
                <a:solidFill>
                  <a:srgbClr val="235785"/>
                </a:solidFill>
                <a:latin typeface="Calibri Light"/>
                <a:cs typeface="Calibri Ligh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767263"/>
            <a:ext cx="2895600" cy="273844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4767263"/>
            <a:ext cx="382849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AF9C3D-4A0C-2C46-B327-D69AC28B88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535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6081" y="2477809"/>
            <a:ext cx="8226831" cy="562724"/>
          </a:xfrm>
        </p:spPr>
        <p:txBody>
          <a:bodyPr anchor="t"/>
          <a:lstStyle>
            <a:lvl1pPr algn="ctr">
              <a:defRPr sz="4000" b="0" cap="all">
                <a:solidFill>
                  <a:srgbClr val="0F3049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722313" y="3154928"/>
            <a:ext cx="7772400" cy="230667"/>
          </a:xfrm>
        </p:spPr>
        <p:txBody>
          <a:bodyPr anchor="b"/>
          <a:lstStyle>
            <a:lvl1pPr marL="0" indent="0" algn="ctr">
              <a:buNone/>
              <a:defRPr sz="2000" b="0" i="0">
                <a:solidFill>
                  <a:srgbClr val="235785"/>
                </a:solidFill>
                <a:latin typeface="Calibri Light"/>
                <a:cs typeface="Calibri Ligh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767263"/>
            <a:ext cx="2895600" cy="273844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4767263"/>
            <a:ext cx="382849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AF9C3D-4A0C-2C46-B327-D69AC28B88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535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6081" y="2477809"/>
            <a:ext cx="8226831" cy="562724"/>
          </a:xfrm>
        </p:spPr>
        <p:txBody>
          <a:bodyPr anchor="t"/>
          <a:lstStyle>
            <a:lvl1pPr algn="ctr">
              <a:defRPr sz="4000" b="0" cap="all">
                <a:solidFill>
                  <a:srgbClr val="0F3049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722313" y="3154928"/>
            <a:ext cx="7772400" cy="230667"/>
          </a:xfrm>
        </p:spPr>
        <p:txBody>
          <a:bodyPr anchor="b"/>
          <a:lstStyle>
            <a:lvl1pPr marL="0" indent="0" algn="ctr">
              <a:buNone/>
              <a:defRPr sz="2000" b="0" i="0">
                <a:solidFill>
                  <a:srgbClr val="235785"/>
                </a:solidFill>
                <a:latin typeface="Calibri Light"/>
                <a:cs typeface="Calibri Ligh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767263"/>
            <a:ext cx="2895600" cy="273844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4767263"/>
            <a:ext cx="382849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AF9C3D-4A0C-2C46-B327-D69AC28B88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535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12516"/>
            <a:ext cx="8229600" cy="750712"/>
          </a:xfrm>
        </p:spPr>
        <p:txBody>
          <a:bodyPr>
            <a:normAutofit/>
          </a:bodyPr>
          <a:lstStyle>
            <a:lvl1pPr algn="l">
              <a:defRPr sz="4000" b="0" i="0">
                <a:solidFill>
                  <a:srgbClr val="0F3049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407408" cy="3394472"/>
          </a:xfrm>
        </p:spPr>
        <p:txBody>
          <a:bodyPr/>
          <a:lstStyle>
            <a:lvl1pPr>
              <a:defRPr sz="2800" b="0" i="0">
                <a:solidFill>
                  <a:srgbClr val="0F3049"/>
                </a:solidFill>
                <a:latin typeface="Calibri Light"/>
                <a:cs typeface="Calibri Light"/>
              </a:defRPr>
            </a:lvl1pPr>
            <a:lvl2pPr>
              <a:defRPr sz="2400" b="0" i="0">
                <a:solidFill>
                  <a:srgbClr val="0F3049"/>
                </a:solidFill>
                <a:latin typeface="Calibri Light"/>
                <a:cs typeface="Calibri Light"/>
              </a:defRPr>
            </a:lvl2pPr>
            <a:lvl3pPr>
              <a:defRPr sz="2000" b="0" i="0">
                <a:solidFill>
                  <a:srgbClr val="0F3049"/>
                </a:solidFill>
                <a:latin typeface="Calibri Light"/>
                <a:cs typeface="Calibri Light"/>
              </a:defRPr>
            </a:lvl3pPr>
            <a:lvl4pPr>
              <a:defRPr sz="1800" b="0" i="0">
                <a:solidFill>
                  <a:srgbClr val="0F3049"/>
                </a:solidFill>
                <a:latin typeface="Calibri Light"/>
                <a:cs typeface="Calibri Light"/>
              </a:defRPr>
            </a:lvl4pPr>
            <a:lvl5pPr>
              <a:defRPr sz="1800" b="0" i="0">
                <a:solidFill>
                  <a:srgbClr val="0F3049"/>
                </a:solidFill>
                <a:latin typeface="Calibri Light"/>
                <a:cs typeface="Calibri Ligh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449824" y="1570024"/>
            <a:ext cx="3236976" cy="2254583"/>
          </a:xfrm>
        </p:spPr>
        <p:txBody>
          <a:bodyPr anchor="ctr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Century Gothic"/>
                <a:cs typeface="Century Gothic"/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FACT, STAT, OR QUOTE HERE LOOKS LIKE THIS.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767263"/>
            <a:ext cx="2895600" cy="273844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4767263"/>
            <a:ext cx="382849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AF9C3D-4A0C-2C46-B327-D69AC28B88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7749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12516"/>
            <a:ext cx="8229600" cy="750712"/>
          </a:xfrm>
        </p:spPr>
        <p:txBody>
          <a:bodyPr>
            <a:normAutofit/>
          </a:bodyPr>
          <a:lstStyle>
            <a:lvl1pPr algn="l">
              <a:defRPr sz="4000" b="0" i="0">
                <a:solidFill>
                  <a:srgbClr val="0F3049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325112" cy="3394472"/>
          </a:xfrm>
        </p:spPr>
        <p:txBody>
          <a:bodyPr/>
          <a:lstStyle>
            <a:lvl1pPr>
              <a:defRPr sz="2800" b="0" i="0">
                <a:solidFill>
                  <a:srgbClr val="0F3049"/>
                </a:solidFill>
                <a:latin typeface="Calibri Light"/>
                <a:cs typeface="Calibri Light"/>
              </a:defRPr>
            </a:lvl1pPr>
            <a:lvl2pPr>
              <a:defRPr sz="2400" b="0" i="0">
                <a:solidFill>
                  <a:srgbClr val="0F3049"/>
                </a:solidFill>
                <a:latin typeface="Calibri Light"/>
                <a:cs typeface="Calibri Light"/>
              </a:defRPr>
            </a:lvl2pPr>
            <a:lvl3pPr>
              <a:defRPr sz="2000" b="0" i="0">
                <a:solidFill>
                  <a:srgbClr val="0F3049"/>
                </a:solidFill>
                <a:latin typeface="Calibri Light"/>
                <a:cs typeface="Calibri Light"/>
              </a:defRPr>
            </a:lvl3pPr>
            <a:lvl4pPr>
              <a:defRPr sz="1800" b="0" i="0">
                <a:solidFill>
                  <a:srgbClr val="0F3049"/>
                </a:solidFill>
                <a:latin typeface="Calibri Light"/>
                <a:cs typeface="Calibri Light"/>
              </a:defRPr>
            </a:lvl4pPr>
            <a:lvl5pPr>
              <a:defRPr sz="1800" b="0" i="0">
                <a:solidFill>
                  <a:srgbClr val="0F3049"/>
                </a:solidFill>
                <a:latin typeface="Calibri Light"/>
                <a:cs typeface="Calibri Ligh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522976" y="1570024"/>
            <a:ext cx="3163824" cy="2254583"/>
          </a:xfrm>
        </p:spPr>
        <p:txBody>
          <a:bodyPr anchor="ctr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Century Gothic"/>
                <a:cs typeface="Century Gothic"/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FACT, STAT, OR QUOTE HERE LOOKS LIKE THIS.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767263"/>
            <a:ext cx="2895600" cy="273844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4767263"/>
            <a:ext cx="382849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AF9C3D-4A0C-2C46-B327-D69AC28B88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216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12516"/>
            <a:ext cx="8229600" cy="750712"/>
          </a:xfrm>
        </p:spPr>
        <p:txBody>
          <a:bodyPr>
            <a:normAutofit/>
          </a:bodyPr>
          <a:lstStyle>
            <a:lvl1pPr algn="l">
              <a:defRPr sz="4000" b="0" i="0">
                <a:solidFill>
                  <a:srgbClr val="0F3049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315968" cy="3394472"/>
          </a:xfrm>
        </p:spPr>
        <p:txBody>
          <a:bodyPr/>
          <a:lstStyle>
            <a:lvl1pPr>
              <a:defRPr sz="2800" b="0" i="0">
                <a:solidFill>
                  <a:srgbClr val="0F3049"/>
                </a:solidFill>
                <a:latin typeface="Calibri Light"/>
                <a:cs typeface="Calibri Light"/>
              </a:defRPr>
            </a:lvl1pPr>
            <a:lvl2pPr>
              <a:defRPr sz="2400" b="0" i="0">
                <a:solidFill>
                  <a:srgbClr val="0F3049"/>
                </a:solidFill>
                <a:latin typeface="Calibri Light"/>
                <a:cs typeface="Calibri Light"/>
              </a:defRPr>
            </a:lvl2pPr>
            <a:lvl3pPr>
              <a:defRPr sz="2000" b="0" i="0">
                <a:solidFill>
                  <a:srgbClr val="0F3049"/>
                </a:solidFill>
                <a:latin typeface="Calibri Light"/>
                <a:cs typeface="Calibri Light"/>
              </a:defRPr>
            </a:lvl3pPr>
            <a:lvl4pPr>
              <a:defRPr sz="1800" b="0" i="0">
                <a:solidFill>
                  <a:srgbClr val="0F3049"/>
                </a:solidFill>
                <a:latin typeface="Calibri Light"/>
                <a:cs typeface="Calibri Light"/>
              </a:defRPr>
            </a:lvl4pPr>
            <a:lvl5pPr>
              <a:defRPr sz="1800" b="0" i="0">
                <a:solidFill>
                  <a:srgbClr val="0F3049"/>
                </a:solidFill>
                <a:latin typeface="Calibri Light"/>
                <a:cs typeface="Calibri Ligh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513832" y="1570024"/>
            <a:ext cx="3172968" cy="2254583"/>
          </a:xfrm>
        </p:spPr>
        <p:txBody>
          <a:bodyPr anchor="ctr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Century Gothic"/>
                <a:cs typeface="Century Gothic"/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FACT, STAT, OR QUOTE HERE LOOKS LIKE THIS.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767263"/>
            <a:ext cx="2895600" cy="273844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4767263"/>
            <a:ext cx="382849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AF9C3D-4A0C-2C46-B327-D69AC28B88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21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477809"/>
            <a:ext cx="6578976" cy="1145894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685800" y="3767455"/>
            <a:ext cx="6578976" cy="532949"/>
          </a:xfrm>
        </p:spPr>
        <p:txBody>
          <a:bodyPr>
            <a:normAutofit/>
          </a:bodyPr>
          <a:lstStyle>
            <a:lvl1pPr marL="0" indent="0" algn="l">
              <a:buNone/>
              <a:defRPr sz="2000" b="0" i="0">
                <a:solidFill>
                  <a:srgbClr val="FFFFFF"/>
                </a:solidFill>
                <a:latin typeface="Calibri Light"/>
                <a:cs typeface="Calibri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039254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767263"/>
            <a:ext cx="2895600" cy="273844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4767263"/>
            <a:ext cx="382849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AF9C3D-4A0C-2C46-B327-D69AC28B88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44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477809"/>
            <a:ext cx="6578976" cy="1145894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685800" y="3767455"/>
            <a:ext cx="6578976" cy="532949"/>
          </a:xfrm>
        </p:spPr>
        <p:txBody>
          <a:bodyPr>
            <a:normAutofit/>
          </a:bodyPr>
          <a:lstStyle>
            <a:lvl1pPr marL="0" indent="0" algn="l">
              <a:buNone/>
              <a:defRPr sz="2000" b="0" i="0">
                <a:solidFill>
                  <a:srgbClr val="FFFFFF"/>
                </a:solidFill>
                <a:latin typeface="Calibri Light"/>
                <a:cs typeface="Calibri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03925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477809"/>
            <a:ext cx="6578976" cy="1145894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685800" y="3767455"/>
            <a:ext cx="6578976" cy="532949"/>
          </a:xfrm>
        </p:spPr>
        <p:txBody>
          <a:bodyPr>
            <a:normAutofit/>
          </a:bodyPr>
          <a:lstStyle>
            <a:lvl1pPr marL="0" indent="0" algn="l">
              <a:buNone/>
              <a:defRPr sz="2000" b="0" i="0">
                <a:solidFill>
                  <a:srgbClr val="FFFFFF"/>
                </a:solidFill>
                <a:latin typeface="Calibri Light"/>
                <a:cs typeface="Calibri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19800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477809"/>
            <a:ext cx="6578976" cy="1145894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685800" y="3767455"/>
            <a:ext cx="6578976" cy="532949"/>
          </a:xfrm>
        </p:spPr>
        <p:txBody>
          <a:bodyPr>
            <a:normAutofit/>
          </a:bodyPr>
          <a:lstStyle>
            <a:lvl1pPr marL="0" indent="0" algn="l">
              <a:buNone/>
              <a:defRPr sz="2000" b="0" i="0">
                <a:solidFill>
                  <a:srgbClr val="FFFFFF"/>
                </a:solidFill>
                <a:latin typeface="Calibri Light"/>
                <a:cs typeface="Calibri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19800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477809"/>
            <a:ext cx="6578976" cy="1145894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685800" y="3767455"/>
            <a:ext cx="6578976" cy="532949"/>
          </a:xfrm>
        </p:spPr>
        <p:txBody>
          <a:bodyPr>
            <a:normAutofit/>
          </a:bodyPr>
          <a:lstStyle>
            <a:lvl1pPr marL="0" indent="0" algn="l">
              <a:buNone/>
              <a:defRPr sz="2000" b="0" i="0">
                <a:solidFill>
                  <a:srgbClr val="FFFFFF"/>
                </a:solidFill>
                <a:latin typeface="Calibri Light"/>
                <a:cs typeface="Calibri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19800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34839"/>
            <a:ext cx="8229600" cy="728390"/>
          </a:xfrm>
        </p:spPr>
        <p:txBody>
          <a:bodyPr>
            <a:normAutofit/>
          </a:bodyPr>
          <a:lstStyle>
            <a:lvl1pPr>
              <a:defRPr sz="4000" b="0" i="0">
                <a:solidFill>
                  <a:srgbClr val="0F3049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solidFill>
                  <a:srgbClr val="0F3049"/>
                </a:solidFill>
                <a:latin typeface="Calibri Light"/>
                <a:cs typeface="Calibri Light"/>
              </a:defRPr>
            </a:lvl1pPr>
            <a:lvl2pPr>
              <a:defRPr b="0" i="0">
                <a:solidFill>
                  <a:srgbClr val="0F3049"/>
                </a:solidFill>
                <a:latin typeface="Calibri Light"/>
                <a:cs typeface="Calibri Light"/>
              </a:defRPr>
            </a:lvl2pPr>
            <a:lvl3pPr>
              <a:defRPr b="0" i="0">
                <a:solidFill>
                  <a:srgbClr val="0F3049"/>
                </a:solidFill>
                <a:latin typeface="Calibri Light"/>
                <a:cs typeface="Calibri Light"/>
              </a:defRPr>
            </a:lvl3pPr>
            <a:lvl4pPr>
              <a:defRPr b="0" i="0">
                <a:solidFill>
                  <a:srgbClr val="0F3049"/>
                </a:solidFill>
                <a:latin typeface="Calibri Light"/>
                <a:cs typeface="Calibri Light"/>
              </a:defRPr>
            </a:lvl4pPr>
            <a:lvl5pPr>
              <a:defRPr b="0" i="0">
                <a:solidFill>
                  <a:srgbClr val="0F3049"/>
                </a:solidFill>
                <a:latin typeface="Calibri Light"/>
                <a:cs typeface="Calibri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767263"/>
            <a:ext cx="2895600" cy="273844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4767263"/>
            <a:ext cx="382849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AF9C3D-4A0C-2C46-B327-D69AC28B88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902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34839"/>
            <a:ext cx="8229600" cy="728390"/>
          </a:xfrm>
        </p:spPr>
        <p:txBody>
          <a:bodyPr>
            <a:normAutofit/>
          </a:bodyPr>
          <a:lstStyle>
            <a:lvl1pPr>
              <a:defRPr sz="4000" b="0" i="0">
                <a:solidFill>
                  <a:srgbClr val="0F3049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solidFill>
                  <a:srgbClr val="0F3049"/>
                </a:solidFill>
                <a:latin typeface="Calibri Light"/>
                <a:cs typeface="Calibri Light"/>
              </a:defRPr>
            </a:lvl1pPr>
            <a:lvl2pPr>
              <a:defRPr b="0" i="0">
                <a:solidFill>
                  <a:srgbClr val="0F3049"/>
                </a:solidFill>
                <a:latin typeface="Calibri Light"/>
                <a:cs typeface="Calibri Light"/>
              </a:defRPr>
            </a:lvl2pPr>
            <a:lvl3pPr>
              <a:defRPr b="0" i="0">
                <a:solidFill>
                  <a:srgbClr val="0F3049"/>
                </a:solidFill>
                <a:latin typeface="Calibri Light"/>
                <a:cs typeface="Calibri Light"/>
              </a:defRPr>
            </a:lvl3pPr>
            <a:lvl4pPr>
              <a:defRPr b="0" i="0">
                <a:solidFill>
                  <a:srgbClr val="0F3049"/>
                </a:solidFill>
                <a:latin typeface="Calibri Light"/>
                <a:cs typeface="Calibri Light"/>
              </a:defRPr>
            </a:lvl4pPr>
            <a:lvl5pPr>
              <a:defRPr b="0" i="0">
                <a:solidFill>
                  <a:srgbClr val="0F3049"/>
                </a:solidFill>
                <a:latin typeface="Calibri Light"/>
                <a:cs typeface="Calibri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767263"/>
            <a:ext cx="2895600" cy="273844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4767263"/>
            <a:ext cx="382849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AF9C3D-4A0C-2C46-B327-D69AC28B88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665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34839"/>
            <a:ext cx="8229600" cy="728390"/>
          </a:xfrm>
        </p:spPr>
        <p:txBody>
          <a:bodyPr>
            <a:normAutofit/>
          </a:bodyPr>
          <a:lstStyle>
            <a:lvl1pPr>
              <a:defRPr sz="4000" b="0" i="0">
                <a:solidFill>
                  <a:srgbClr val="0F3049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solidFill>
                  <a:srgbClr val="0F3049"/>
                </a:solidFill>
                <a:latin typeface="Calibri Light"/>
                <a:cs typeface="Calibri Light"/>
              </a:defRPr>
            </a:lvl1pPr>
            <a:lvl2pPr>
              <a:defRPr b="0" i="0">
                <a:solidFill>
                  <a:srgbClr val="0F3049"/>
                </a:solidFill>
                <a:latin typeface="Calibri Light"/>
                <a:cs typeface="Calibri Light"/>
              </a:defRPr>
            </a:lvl2pPr>
            <a:lvl3pPr>
              <a:defRPr b="0" i="0">
                <a:solidFill>
                  <a:srgbClr val="0F3049"/>
                </a:solidFill>
                <a:latin typeface="Calibri Light"/>
                <a:cs typeface="Calibri Light"/>
              </a:defRPr>
            </a:lvl3pPr>
            <a:lvl4pPr>
              <a:defRPr b="0" i="0">
                <a:solidFill>
                  <a:srgbClr val="0F3049"/>
                </a:solidFill>
                <a:latin typeface="Calibri Light"/>
                <a:cs typeface="Calibri Light"/>
              </a:defRPr>
            </a:lvl4pPr>
            <a:lvl5pPr>
              <a:defRPr b="0" i="0">
                <a:solidFill>
                  <a:srgbClr val="0F3049"/>
                </a:solidFill>
                <a:latin typeface="Calibri Light"/>
                <a:cs typeface="Calibri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767263"/>
            <a:ext cx="2895600" cy="273844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4767263"/>
            <a:ext cx="382849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AF9C3D-4A0C-2C46-B327-D69AC28B88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665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808CB-131B-9149-A615-56AFFCEDF4FF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AF9C3D-4A0C-2C46-B327-D69AC28B8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956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50" r:id="rId7"/>
    <p:sldLayoutId id="2147483665" r:id="rId8"/>
    <p:sldLayoutId id="2147483666" r:id="rId9"/>
    <p:sldLayoutId id="2147483651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2" r:id="rId16"/>
    <p:sldLayoutId id="2147483652" r:id="rId17"/>
    <p:sldLayoutId id="2147483673" r:id="rId18"/>
    <p:sldLayoutId id="2147483674" r:id="rId19"/>
    <p:sldLayoutId id="2147483655" r:id="rId20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7024460-934F-4A31-9FA0-092B45E9B19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Adversary Simulation</a:t>
            </a:r>
            <a:br>
              <a:rPr lang="en-US" dirty="0"/>
            </a:br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180B608-6055-4CF2-ADD7-AFEF7776668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Combining the best of Audit and Penetration Testing</a:t>
            </a:r>
          </a:p>
        </p:txBody>
      </p:sp>
    </p:spTree>
    <p:extLst>
      <p:ext uri="{BB962C8B-B14F-4D97-AF65-F5344CB8AC3E}">
        <p14:creationId xmlns:p14="http://schemas.microsoft.com/office/powerpoint/2010/main" val="784507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59AA19-BCD2-42FC-AD9F-2299F37470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077777"/>
            <a:ext cx="9143999" cy="2023203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0763DA5-12F7-4946-8E25-77ADD49E04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52088"/>
            <a:ext cx="9144000" cy="925689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DE20436-EAEC-45D2-80D7-452F1CA9B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1728"/>
            <a:ext cx="9143998" cy="960359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MITRE ATT&amp;CK for Enterprise</a:t>
            </a:r>
          </a:p>
        </p:txBody>
      </p:sp>
    </p:spTree>
    <p:extLst>
      <p:ext uri="{BB962C8B-B14F-4D97-AF65-F5344CB8AC3E}">
        <p14:creationId xmlns:p14="http://schemas.microsoft.com/office/powerpoint/2010/main" val="40574183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DE20436-EAEC-45D2-80D7-452F1CA9B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Benefits of Adversary Simulation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E2DC8E3-4ACD-400D-BF90-F009A7181E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Train and prepare IT, security and response staff</a:t>
            </a:r>
          </a:p>
          <a:p>
            <a:r>
              <a:rPr lang="en-US" dirty="0"/>
              <a:t>Validate, tune and improve control effectiveness</a:t>
            </a:r>
          </a:p>
          <a:p>
            <a:pPr lvl="1"/>
            <a:r>
              <a:rPr lang="en-US" dirty="0"/>
              <a:t>Enterprise focus is on SIEM collection and alerting</a:t>
            </a:r>
          </a:p>
        </p:txBody>
      </p:sp>
    </p:spTree>
    <p:extLst>
      <p:ext uri="{BB962C8B-B14F-4D97-AF65-F5344CB8AC3E}">
        <p14:creationId xmlns:p14="http://schemas.microsoft.com/office/powerpoint/2010/main" val="27018612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DE20436-EAEC-45D2-80D7-452F1CA9B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SynerComm’s </a:t>
            </a:r>
            <a:r>
              <a:rPr lang="en-US" dirty="0" err="1"/>
              <a:t>AdSim</a:t>
            </a:r>
            <a:r>
              <a:rPr lang="en-US" dirty="0"/>
              <a:t> Process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E2DC8E3-4ACD-400D-BF90-F009A7181E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Scope High-Level Playbook</a:t>
            </a:r>
          </a:p>
          <a:p>
            <a:r>
              <a:rPr lang="en-US" dirty="0"/>
              <a:t>Consult to Define the Playbook</a:t>
            </a:r>
          </a:p>
          <a:p>
            <a:r>
              <a:rPr lang="en-US" dirty="0"/>
              <a:t>Execute the Playbook</a:t>
            </a:r>
          </a:p>
          <a:p>
            <a:r>
              <a:rPr lang="en-US" dirty="0"/>
              <a:t>Tune &amp; Adjust Controls</a:t>
            </a:r>
          </a:p>
          <a:p>
            <a:r>
              <a:rPr lang="en-US" dirty="0"/>
              <a:t>Retest</a:t>
            </a:r>
          </a:p>
        </p:txBody>
      </p:sp>
    </p:spTree>
    <p:extLst>
      <p:ext uri="{BB962C8B-B14F-4D97-AF65-F5344CB8AC3E}">
        <p14:creationId xmlns:p14="http://schemas.microsoft.com/office/powerpoint/2010/main" val="32223365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DE20436-EAEC-45D2-80D7-452F1CA9B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SynerComm’s </a:t>
            </a:r>
            <a:r>
              <a:rPr lang="en-US" dirty="0" err="1"/>
              <a:t>AdSim</a:t>
            </a:r>
            <a:r>
              <a:rPr lang="en-US" dirty="0"/>
              <a:t> Process</a:t>
            </a:r>
          </a:p>
        </p:txBody>
      </p:sp>
      <p:pic>
        <p:nvPicPr>
          <p:cNvPr id="1026" name="Picture 3" descr="image002">
            <a:extLst>
              <a:ext uri="{FF2B5EF4-FFF2-40B4-BE49-F238E27FC236}">
                <a16:creationId xmlns:a16="http://schemas.microsoft.com/office/drawing/2014/main" id="{4149BE90-4F05-4533-B528-C575CD2AA6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136" y="911247"/>
            <a:ext cx="7397047" cy="3752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15158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DE20436-EAEC-45D2-80D7-452F1CA9B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SynerComm’s </a:t>
            </a:r>
            <a:r>
              <a:rPr lang="en-US" dirty="0" err="1"/>
              <a:t>AdSim</a:t>
            </a:r>
            <a:r>
              <a:rPr lang="en-US" dirty="0"/>
              <a:t> Process</a:t>
            </a:r>
          </a:p>
        </p:txBody>
      </p:sp>
      <p:pic>
        <p:nvPicPr>
          <p:cNvPr id="2050" name="Picture 2" descr="image001">
            <a:extLst>
              <a:ext uri="{FF2B5EF4-FFF2-40B4-BE49-F238E27FC236}">
                <a16:creationId xmlns:a16="http://schemas.microsoft.com/office/drawing/2014/main" id="{1BCD6E3A-50D8-4628-9380-D43238B54F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92" y="943796"/>
            <a:ext cx="8260528" cy="370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33728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09AF3-A2E8-4FEE-A0B7-D707F13E5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Questions?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941C0E-9340-485C-92F4-B082128154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2313" y="3154928"/>
            <a:ext cx="7772400" cy="290569"/>
          </a:xfrm>
        </p:spPr>
        <p:txBody>
          <a:bodyPr>
            <a:noAutofit/>
          </a:bodyPr>
          <a:lstStyle/>
          <a:p>
            <a:r>
              <a:rPr lang="en-US" sz="1800" dirty="0"/>
              <a:t>Thank You for Attending!  Go Tell </a:t>
            </a:r>
            <a:r>
              <a:rPr lang="en-US" sz="1800"/>
              <a:t>Your Friends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625193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1D316-AC2C-46D2-9E8F-3DEE6C8C1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an adversary simulation?</a:t>
            </a:r>
          </a:p>
        </p:txBody>
      </p:sp>
    </p:spTree>
    <p:extLst>
      <p:ext uri="{BB962C8B-B14F-4D97-AF65-F5344CB8AC3E}">
        <p14:creationId xmlns:p14="http://schemas.microsoft.com/office/powerpoint/2010/main" val="944968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1F300-6F10-4C32-8D71-A25924181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12516"/>
            <a:ext cx="8356862" cy="750712"/>
          </a:xfrm>
        </p:spPr>
        <p:txBody>
          <a:bodyPr>
            <a:normAutofit/>
          </a:bodyPr>
          <a:lstStyle/>
          <a:p>
            <a:r>
              <a:rPr lang="en-US" dirty="0"/>
              <a:t>What is an Adversary Simulation?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7EA4BA-BFEE-4A9E-9190-DAE4E5E6B2D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The concept became common during 1960’s </a:t>
            </a:r>
            <a:r>
              <a:rPr lang="en-US"/>
              <a:t>military war-game </a:t>
            </a:r>
            <a:r>
              <a:rPr lang="en-US" dirty="0"/>
              <a:t>exercises</a:t>
            </a:r>
          </a:p>
          <a:p>
            <a:r>
              <a:rPr lang="en-US" dirty="0"/>
              <a:t>Red Team + Blue Team = Purple Team?</a:t>
            </a:r>
          </a:p>
          <a:p>
            <a:r>
              <a:rPr lang="en-US" dirty="0"/>
              <a:t>Threat Emulation</a:t>
            </a:r>
          </a:p>
          <a:p>
            <a:r>
              <a:rPr lang="en-US" dirty="0"/>
              <a:t>Threat Hunting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94D4AF-5586-4D3A-A7C5-C1079D087F86}"/>
              </a:ext>
            </a:extLst>
          </p:cNvPr>
          <p:cNvSpPr txBox="1"/>
          <p:nvPr/>
        </p:nvSpPr>
        <p:spPr>
          <a:xfrm>
            <a:off x="5401559" y="1442301"/>
            <a:ext cx="34737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Adversary (ad-</a:t>
            </a:r>
            <a:r>
              <a:rPr lang="en-US" dirty="0" err="1">
                <a:solidFill>
                  <a:schemeClr val="bg1"/>
                </a:solidFill>
              </a:rPr>
              <a:t>ver</a:t>
            </a:r>
            <a:r>
              <a:rPr lang="en-US" dirty="0">
                <a:solidFill>
                  <a:schemeClr val="bg1"/>
                </a:solidFill>
              </a:rPr>
              <a:t>-</a:t>
            </a:r>
            <a:r>
              <a:rPr lang="en-US" dirty="0" err="1">
                <a:solidFill>
                  <a:schemeClr val="bg1"/>
                </a:solidFill>
              </a:rPr>
              <a:t>ser-ee</a:t>
            </a:r>
            <a:r>
              <a:rPr lang="en-US" dirty="0">
                <a:solidFill>
                  <a:schemeClr val="bg1"/>
                </a:solidFill>
              </a:rPr>
              <a:t>)</a:t>
            </a:r>
          </a:p>
          <a:p>
            <a:r>
              <a:rPr lang="en-US" sz="1400" i="1" dirty="0">
                <a:solidFill>
                  <a:schemeClr val="bg1"/>
                </a:solidFill>
              </a:rPr>
              <a:t>noun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</a:p>
          <a:p>
            <a:r>
              <a:rPr lang="en-US" sz="1600" dirty="0">
                <a:solidFill>
                  <a:schemeClr val="bg1"/>
                </a:solidFill>
              </a:rPr>
              <a:t>a person, group, or force that opposes or attacks; opponent; enemy; foe.</a:t>
            </a:r>
          </a:p>
          <a:p>
            <a:endParaRPr lang="en-US" sz="1400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Simulation (sim-</a:t>
            </a:r>
            <a:r>
              <a:rPr lang="en-US" dirty="0" err="1">
                <a:solidFill>
                  <a:schemeClr val="bg1"/>
                </a:solidFill>
              </a:rPr>
              <a:t>yuh</a:t>
            </a:r>
            <a:r>
              <a:rPr lang="en-US" dirty="0">
                <a:solidFill>
                  <a:schemeClr val="bg1"/>
                </a:solidFill>
              </a:rPr>
              <a:t>-ley-</a:t>
            </a:r>
            <a:r>
              <a:rPr lang="en-US" dirty="0" err="1">
                <a:solidFill>
                  <a:schemeClr val="bg1"/>
                </a:solidFill>
              </a:rPr>
              <a:t>shuh</a:t>
            </a:r>
            <a:r>
              <a:rPr lang="en-US" dirty="0">
                <a:solidFill>
                  <a:schemeClr val="bg1"/>
                </a:solidFill>
              </a:rPr>
              <a:t> n)</a:t>
            </a:r>
          </a:p>
          <a:p>
            <a:r>
              <a:rPr lang="en-US" sz="1400" i="1" dirty="0">
                <a:solidFill>
                  <a:schemeClr val="bg1"/>
                </a:solidFill>
              </a:rPr>
              <a:t>noun</a:t>
            </a:r>
          </a:p>
          <a:p>
            <a:r>
              <a:rPr lang="en-US" sz="1600" dirty="0">
                <a:solidFill>
                  <a:schemeClr val="bg1"/>
                </a:solidFill>
              </a:rPr>
              <a:t>imitation or enactment, as of something anticipated or in testing.</a:t>
            </a:r>
          </a:p>
          <a:p>
            <a:endParaRPr lang="en-US" sz="1600" dirty="0">
              <a:solidFill>
                <a:schemeClr val="bg1"/>
              </a:solidFill>
            </a:endParaRPr>
          </a:p>
          <a:p>
            <a:pPr algn="r"/>
            <a:r>
              <a:rPr lang="en-US" sz="1000" dirty="0">
                <a:solidFill>
                  <a:schemeClr val="bg1"/>
                </a:solidFill>
              </a:rPr>
              <a:t>Source: Dictionary.com</a:t>
            </a:r>
          </a:p>
        </p:txBody>
      </p:sp>
    </p:spTree>
    <p:extLst>
      <p:ext uri="{BB962C8B-B14F-4D97-AF65-F5344CB8AC3E}">
        <p14:creationId xmlns:p14="http://schemas.microsoft.com/office/powerpoint/2010/main" val="792559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DE20436-EAEC-45D2-80D7-452F1CA9B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Create a Definition…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E2DC8E3-4ACD-400D-BF90-F009A7181E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Assumptions:</a:t>
            </a:r>
          </a:p>
          <a:p>
            <a:pPr lvl="1"/>
            <a:r>
              <a:rPr lang="en-US" dirty="0"/>
              <a:t>Compromise is assumed. There is always a successful attack vector, initial compromise cannot be prevented.</a:t>
            </a:r>
          </a:p>
          <a:p>
            <a:pPr lvl="1"/>
            <a:r>
              <a:rPr lang="en-US" dirty="0"/>
              <a:t>Focus should be post-compromise actions</a:t>
            </a:r>
          </a:p>
          <a:p>
            <a:r>
              <a:rPr lang="en-US" dirty="0"/>
              <a:t>Goals:  </a:t>
            </a:r>
          </a:p>
          <a:p>
            <a:pPr lvl="1"/>
            <a:r>
              <a:rPr lang="en-US" dirty="0"/>
              <a:t>Prepare network and host defenses to defend against attacks</a:t>
            </a:r>
          </a:p>
          <a:p>
            <a:pPr lvl="1"/>
            <a:r>
              <a:rPr lang="en-US" dirty="0"/>
              <a:t>Prepare defensive staff and incident responders against targeted, sophisticated, and determined attacks</a:t>
            </a:r>
          </a:p>
          <a:p>
            <a:pPr lvl="1"/>
            <a:r>
              <a:rPr lang="en-US" dirty="0"/>
              <a:t>Reduce “Time to Detect” and “Time to Recovery” when a real event arises </a:t>
            </a:r>
          </a:p>
          <a:p>
            <a:pPr lvl="1"/>
            <a:r>
              <a:rPr lang="en-US" dirty="0"/>
              <a:t>Validate control investments (CHECK) and make configuration improvements (ACT)</a:t>
            </a:r>
          </a:p>
          <a:p>
            <a:r>
              <a:rPr lang="en-US" dirty="0"/>
              <a:t>Requirements for Effectiveness:</a:t>
            </a:r>
          </a:p>
          <a:p>
            <a:pPr lvl="1"/>
            <a:r>
              <a:rPr lang="en-US" dirty="0"/>
              <a:t>Must use </a:t>
            </a:r>
            <a:r>
              <a:rPr lang="en-US" u="sng" dirty="0"/>
              <a:t>known</a:t>
            </a:r>
            <a:r>
              <a:rPr lang="en-US" dirty="0"/>
              <a:t> adversary tactics, techniques and procedures (TTPs)</a:t>
            </a:r>
          </a:p>
          <a:p>
            <a:pPr lvl="1"/>
            <a:r>
              <a:rPr lang="en-US" dirty="0"/>
              <a:t>TTPs should be relevant to </a:t>
            </a:r>
            <a:r>
              <a:rPr lang="en-US" u="sng" dirty="0"/>
              <a:t>your</a:t>
            </a:r>
            <a:r>
              <a:rPr lang="en-US" dirty="0"/>
              <a:t> industry and business/organization</a:t>
            </a:r>
          </a:p>
          <a:p>
            <a:pPr lvl="1"/>
            <a:r>
              <a:rPr lang="en-US" dirty="0"/>
              <a:t>Emulate real threat actors and scenarios (basic -&gt; advanced)</a:t>
            </a:r>
          </a:p>
        </p:txBody>
      </p:sp>
    </p:spTree>
    <p:extLst>
      <p:ext uri="{BB962C8B-B14F-4D97-AF65-F5344CB8AC3E}">
        <p14:creationId xmlns:p14="http://schemas.microsoft.com/office/powerpoint/2010/main" val="296053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B215B-D530-4E79-B43A-6ED99F756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cyber kill chain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E8967C-ADA8-46D6-A582-D35FAE54DD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2313" y="3154928"/>
            <a:ext cx="7772400" cy="304709"/>
          </a:xfrm>
        </p:spPr>
        <p:txBody>
          <a:bodyPr>
            <a:noAutofit/>
          </a:bodyPr>
          <a:lstStyle/>
          <a:p>
            <a:r>
              <a:rPr lang="en-US" sz="1800" dirty="0"/>
              <a:t>Adversary Simulation Focuses on Post-Compromise</a:t>
            </a:r>
          </a:p>
        </p:txBody>
      </p:sp>
    </p:spTree>
    <p:extLst>
      <p:ext uri="{BB962C8B-B14F-4D97-AF65-F5344CB8AC3E}">
        <p14:creationId xmlns:p14="http://schemas.microsoft.com/office/powerpoint/2010/main" val="1625318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DE20436-EAEC-45D2-80D7-452F1CA9B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Typical Cyber Kill Chain Representation</a:t>
            </a:r>
          </a:p>
        </p:txBody>
      </p:sp>
      <p:pic>
        <p:nvPicPr>
          <p:cNvPr id="2052" name="Picture 4" descr="Related image">
            <a:extLst>
              <a:ext uri="{FF2B5EF4-FFF2-40B4-BE49-F238E27FC236}">
                <a16:creationId xmlns:a16="http://schemas.microsoft.com/office/drawing/2014/main" id="{F7535345-8A05-4810-8051-BEADD2D119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551" y="1670131"/>
            <a:ext cx="6033154" cy="2574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5487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3D4018A-A19D-46C1-BAC0-04FB510C1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 what is an Adversary simulation?</a:t>
            </a:r>
          </a:p>
        </p:txBody>
      </p:sp>
    </p:spTree>
    <p:extLst>
      <p:ext uri="{BB962C8B-B14F-4D97-AF65-F5344CB8AC3E}">
        <p14:creationId xmlns:p14="http://schemas.microsoft.com/office/powerpoint/2010/main" val="1629645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DE20436-EAEC-45D2-80D7-452F1CA9B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SynerComm’s Adversary Simulation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E2DC8E3-4ACD-400D-BF90-F009A7181E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Based on pre-defined or customized playbook</a:t>
            </a:r>
          </a:p>
          <a:p>
            <a:pPr lvl="1"/>
            <a:r>
              <a:rPr lang="en-US" dirty="0"/>
              <a:t>Command and control, persistence, discovery and credential access</a:t>
            </a:r>
          </a:p>
          <a:p>
            <a:pPr lvl="1"/>
            <a:r>
              <a:rPr lang="en-US" dirty="0"/>
              <a:t>Privilege escalation and lateral movement</a:t>
            </a:r>
          </a:p>
          <a:p>
            <a:pPr lvl="1"/>
            <a:r>
              <a:rPr lang="en-US" dirty="0"/>
              <a:t>Collection and exfiltration</a:t>
            </a:r>
          </a:p>
          <a:p>
            <a:pPr lvl="1"/>
            <a:r>
              <a:rPr lang="en-US" dirty="0"/>
              <a:t>Defense evasion </a:t>
            </a:r>
          </a:p>
          <a:p>
            <a:r>
              <a:rPr lang="en-US" dirty="0"/>
              <a:t>Typically performed onsite </a:t>
            </a:r>
            <a:r>
              <a:rPr lang="en-US" u="sng" dirty="0"/>
              <a:t>in Cooperation </a:t>
            </a:r>
            <a:r>
              <a:rPr lang="en-US" dirty="0"/>
              <a:t>with our client’s </a:t>
            </a:r>
            <a:r>
              <a:rPr lang="en-US" u="sng" dirty="0"/>
              <a:t>Team</a:t>
            </a:r>
          </a:p>
          <a:p>
            <a:r>
              <a:rPr lang="en-US" dirty="0"/>
              <a:t>Methodical, repeating process:</a:t>
            </a:r>
          </a:p>
          <a:p>
            <a:pPr lvl="1"/>
            <a:r>
              <a:rPr lang="en-US" dirty="0"/>
              <a:t>Attack &gt; Validate Control &gt; Improve Control &gt; Validate Control &gt; Next Attack</a:t>
            </a:r>
          </a:p>
          <a:p>
            <a:r>
              <a:rPr lang="en-US" dirty="0"/>
              <a:t>Tactics, techniques and procedures based on MITRE ATT&amp;CK for Enterprise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3472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DE20436-EAEC-45D2-80D7-452F1CA9B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MITRE Adversarial Attack Tactics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5265015-EE48-4E60-BBD6-327EE8DA8707}"/>
              </a:ext>
            </a:extLst>
          </p:cNvPr>
          <p:cNvGrpSpPr/>
          <p:nvPr/>
        </p:nvGrpSpPr>
        <p:grpSpPr>
          <a:xfrm>
            <a:off x="108407" y="1692113"/>
            <a:ext cx="9226056" cy="2591486"/>
            <a:chOff x="108407" y="1692113"/>
            <a:chExt cx="9226056" cy="2591486"/>
          </a:xfrm>
        </p:grpSpPr>
        <p:pic>
          <p:nvPicPr>
            <p:cNvPr id="3076" name="Picture 4" descr="https://attack.mitre.org/pre-attack/img_auth.php/4/48/MITRE_preattack_tactics.png">
              <a:extLst>
                <a:ext uri="{FF2B5EF4-FFF2-40B4-BE49-F238E27FC236}">
                  <a16:creationId xmlns:a16="http://schemas.microsoft.com/office/drawing/2014/main" id="{190057E7-4991-432E-B1C2-4E638209FC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407" y="1854403"/>
              <a:ext cx="7616859" cy="24291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8" name="Picture 6" descr="https://attack.mitre.org/w/img_auth.php/6/6f/MITRE_attack_tactics.png">
              <a:extLst>
                <a:ext uri="{FF2B5EF4-FFF2-40B4-BE49-F238E27FC236}">
                  <a16:creationId xmlns:a16="http://schemas.microsoft.com/office/drawing/2014/main" id="{5BD27FF4-EF3B-493A-BC4A-BDE4A3A2998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701"/>
            <a:stretch/>
          </p:blipFill>
          <p:spPr bwMode="auto">
            <a:xfrm>
              <a:off x="5071620" y="1692113"/>
              <a:ext cx="4262843" cy="1680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15760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BEF88F389B604A9E3CA5C4F4117687" ma:contentTypeVersion="4" ma:contentTypeDescription="Create a new document." ma:contentTypeScope="" ma:versionID="7b0e71834e9f1ffc0da084bb9d3cd630">
  <xsd:schema xmlns:xsd="http://www.w3.org/2001/XMLSchema" xmlns:xs="http://www.w3.org/2001/XMLSchema" xmlns:p="http://schemas.microsoft.com/office/2006/metadata/properties" xmlns:ns2="7e3c9ffc-38d3-4f25-b31f-14cb1545fcef" xmlns:ns3="ebe1cdb1-9ca8-4539-84b8-3ef01c73f38c" targetNamespace="http://schemas.microsoft.com/office/2006/metadata/properties" ma:root="true" ma:fieldsID="eff7f87a20747144834512edb33db37c" ns2:_="" ns3:_="">
    <xsd:import namespace="7e3c9ffc-38d3-4f25-b31f-14cb1545fcef"/>
    <xsd:import namespace="ebe1cdb1-9ca8-4539-84b8-3ef01c73f38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3c9ffc-38d3-4f25-b31f-14cb1545fce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e1cdb1-9ca8-4539-84b8-3ef01c73f3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D609A05-D68F-4827-8BD4-468BEDD87B5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B4B297F-CD59-4D72-A1C2-B329E8AF61D0}">
  <ds:schemaRefs>
    <ds:schemaRef ds:uri="http://purl.org/dc/terms/"/>
    <ds:schemaRef ds:uri="http://schemas.microsoft.com/office/2006/documentManagement/types"/>
    <ds:schemaRef ds:uri="d4af1574-3ce7-4826-b195-da95d3c301c7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7e3c9ffc-38d3-4f25-b31f-14cb1545fcef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C9DF89C-C314-4253-8828-A82A1FC01310}"/>
</file>

<file path=docProps/app.xml><?xml version="1.0" encoding="utf-8"?>
<Properties xmlns="http://schemas.openxmlformats.org/officeDocument/2006/extended-properties" xmlns:vt="http://schemas.openxmlformats.org/officeDocument/2006/docPropsVTypes">
  <TotalTime>1677</TotalTime>
  <Words>377</Words>
  <Application>Microsoft Office PowerPoint</Application>
  <PresentationFormat>On-screen Show (16:9)</PresentationFormat>
  <Paragraphs>60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Century Gothic</vt:lpstr>
      <vt:lpstr>Office Theme</vt:lpstr>
      <vt:lpstr>Adversary Simulation </vt:lpstr>
      <vt:lpstr>What is an adversary simulation?</vt:lpstr>
      <vt:lpstr>What is an Adversary Simulation?</vt:lpstr>
      <vt:lpstr>Let’s Create a Definition…</vt:lpstr>
      <vt:lpstr>The cyber kill chain</vt:lpstr>
      <vt:lpstr>Typical Cyber Kill Chain Representation</vt:lpstr>
      <vt:lpstr>So what is an Adversary simulation?</vt:lpstr>
      <vt:lpstr>SynerComm’s Adversary Simulation</vt:lpstr>
      <vt:lpstr>MITRE Adversarial Attack Tactics</vt:lpstr>
      <vt:lpstr>MITRE ATT&amp;CK for Enterprise</vt:lpstr>
      <vt:lpstr>Benefits of Adversary Simulation</vt:lpstr>
      <vt:lpstr>SynerComm’s AdSim Process</vt:lpstr>
      <vt:lpstr>SynerComm’s AdSim Process</vt:lpstr>
      <vt:lpstr>SynerComm’s AdSim Process</vt:lpstr>
      <vt:lpstr>Questions?</vt:lpstr>
    </vt:vector>
  </TitlesOfParts>
  <Company>Mangold Creative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Judd</dc:creator>
  <cp:keywords>Adversary Simulation;Summit</cp:keywords>
  <cp:lastModifiedBy>Brian Judd</cp:lastModifiedBy>
  <cp:revision>35</cp:revision>
  <dcterms:created xsi:type="dcterms:W3CDTF">2017-04-26T19:54:32Z</dcterms:created>
  <dcterms:modified xsi:type="dcterms:W3CDTF">2018-04-10T03:49:16Z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0x0101001CBEF88F389B604A9E3CA5C4F4117687</vt:lpwstr>
  </property>
</Properties>
</file>